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65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fr-BJ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E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162" autoAdjust="0"/>
  </p:normalViewPr>
  <p:slideViewPr>
    <p:cSldViewPr snapToGrid="0">
      <p:cViewPr varScale="1">
        <p:scale>
          <a:sx n="67" d="100"/>
          <a:sy n="67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05114-0C4C-4EBE-B60F-6A58C7A6B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5BBFF0-C27E-45CB-9C6F-50F09BAF4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J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A3CE06-9BC6-4DDC-96E7-551F4BDAE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B31B2B-D6AE-4816-8FA3-810714BFE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154FF0-180F-4CF6-B3A4-FD31F183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4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2A18B-1567-4FF9-BA38-131959EB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F02C6A-1CD8-4CC2-BFCC-686B333F3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CF1C73-655C-4DD6-B9B2-11D48283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C2C15C-9B2C-4A5A-9E5B-75696564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E86E57-81E5-4E4D-AF84-699ACF0CF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96B0-DA0B-4FC5-931D-75BD3995D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455EEC-8239-4EE8-B95D-143410DC0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926D76-DCCF-4FF5-ADF7-B16EFACA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B37326-C06E-4C86-A838-CD10084A0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89BB9-ADA1-4183-A446-DF31760A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61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5D7D7-275C-452E-A7E9-9DEA719D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107A86-B0DD-4076-9E83-6F84C8A0F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86395B-4D83-49D1-A1DA-64E565BCB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29B235-28CC-4E6B-8AA7-DBA251477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8176D3-E318-4E00-A33F-FB5E85CA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EB5DF8-19A6-460D-8125-24034977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14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740E0-D2FC-4805-90AB-708618EDF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ABC964-2D28-43B8-AF92-2F0A857C1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074D11-32E0-48A2-915F-20E781505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2CD6B1-573B-4835-A179-C1EE4775F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A1D83D-C90F-4346-AEA7-E4190E1805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B8A9981-A392-41F8-A425-EA5EC0B9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AEE191-A008-473B-BE46-667F012E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3D10CEC-A090-469A-AFF8-A5B3F824E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5E724C-9554-4641-90D7-C227A0CB3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1F72A24-F589-4BA6-9788-4F09311A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36DE26-D5DB-44AD-9DB0-7CAA5D1F2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87FD8B-BB7D-490C-AC99-C25A7BB1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35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345596D-E869-45A0-B1B7-5B41E79B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097B765-A839-4FB7-8D00-D84316A65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879F3B-DACC-4EB5-9D7B-FD95EE0F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26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1BADA-4A60-49F5-8D93-41D924D87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17A028-C986-48A3-9C4C-A52C57D46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F0C8E3-9659-4503-8153-210FA5460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320EC7-9714-45C5-8A5A-A0FBB07C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7F1851-3BA8-4E74-A404-D20B174D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D39E9F-E96F-4953-B6E1-05A18078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900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3731C0-5AB0-49CF-99E2-3FEFB3AF6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90CE88D-81D0-433A-BA93-A94E163707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J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C59D67-94E9-4998-8952-D9726EC1A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8252C5-EBA6-4AED-93CB-E3701D80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8/21/2024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412526-97EE-45DC-B467-29A7957A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89C965-F8BE-4558-9A48-F7A3A6D4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3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2BE7C-5695-4915-9AE3-84D1B5E5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B5F279-CC0D-45D5-A952-B5A47E5EF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79DB6F-8E76-4FB0-A5E0-4250FA245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2AF640-AC9E-4185-AED0-A48E9BDB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DED3BF-0B9F-492F-ABDE-AE45CD80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7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8B6F34-DEF1-40DD-A075-8A8EE42F32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AB83E5-7C9D-4756-9D41-DE97D305A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AB35CB-BB64-4CF2-BF6D-6C6711E03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9168B9-098E-4447-A2A4-B9DF913B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F9E57-4F8C-4F3D-91C0-C4A8BF4C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34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14E74E-5C4B-4206-9ED9-D2E34BB5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J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E1E603-E093-4662-A7DD-63C7264C9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J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E86495-D28D-4222-BC5E-7F8BB0648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8/21/2024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F0DB5F-2E62-4503-861E-32A2B6D01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A55CA4-F0A9-42B5-8F0E-5981CCB94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3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BJ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56086DC-8283-486B-BA8B-835200D867C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1"/>
          <a:stretch/>
        </p:blipFill>
        <p:spPr bwMode="auto">
          <a:xfrm>
            <a:off x="2814076" y="909000"/>
            <a:ext cx="6984000" cy="50400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080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9AAED51-6B85-4545-9FB1-589FD8F21B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302514"/>
              </p:ext>
            </p:extLst>
          </p:nvPr>
        </p:nvGraphicFramePr>
        <p:xfrm>
          <a:off x="161365" y="147638"/>
          <a:ext cx="11887200" cy="6575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8119">
                  <a:extLst>
                    <a:ext uri="{9D8B030D-6E8A-4147-A177-3AD203B41FA5}">
                      <a16:colId xmlns:a16="http://schemas.microsoft.com/office/drawing/2014/main" val="247298878"/>
                    </a:ext>
                  </a:extLst>
                </a:gridCol>
                <a:gridCol w="2922752">
                  <a:extLst>
                    <a:ext uri="{9D8B030D-6E8A-4147-A177-3AD203B41FA5}">
                      <a16:colId xmlns:a16="http://schemas.microsoft.com/office/drawing/2014/main" val="2368364193"/>
                    </a:ext>
                  </a:extLst>
                </a:gridCol>
                <a:gridCol w="1708119">
                  <a:extLst>
                    <a:ext uri="{9D8B030D-6E8A-4147-A177-3AD203B41FA5}">
                      <a16:colId xmlns:a16="http://schemas.microsoft.com/office/drawing/2014/main" val="2936535021"/>
                    </a:ext>
                  </a:extLst>
                </a:gridCol>
                <a:gridCol w="1708119">
                  <a:extLst>
                    <a:ext uri="{9D8B030D-6E8A-4147-A177-3AD203B41FA5}">
                      <a16:colId xmlns:a16="http://schemas.microsoft.com/office/drawing/2014/main" val="1037939534"/>
                    </a:ext>
                  </a:extLst>
                </a:gridCol>
                <a:gridCol w="1234051">
                  <a:extLst>
                    <a:ext uri="{9D8B030D-6E8A-4147-A177-3AD203B41FA5}">
                      <a16:colId xmlns:a16="http://schemas.microsoft.com/office/drawing/2014/main" val="2438455877"/>
                    </a:ext>
                  </a:extLst>
                </a:gridCol>
                <a:gridCol w="1303020">
                  <a:extLst>
                    <a:ext uri="{9D8B030D-6E8A-4147-A177-3AD203B41FA5}">
                      <a16:colId xmlns:a16="http://schemas.microsoft.com/office/drawing/2014/main" val="2598883162"/>
                    </a:ext>
                  </a:extLst>
                </a:gridCol>
                <a:gridCol w="1303020">
                  <a:extLst>
                    <a:ext uri="{9D8B030D-6E8A-4147-A177-3AD203B41FA5}">
                      <a16:colId xmlns:a16="http://schemas.microsoft.com/office/drawing/2014/main" val="2985009539"/>
                    </a:ext>
                  </a:extLst>
                </a:gridCol>
              </a:tblGrid>
              <a:tr h="6993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Période: 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04 mois </a:t>
                      </a: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Activités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Arrondissement</a:t>
                      </a:r>
                      <a:r>
                        <a:rPr lang="fr-FR" sz="2000" b="1" kern="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Lieu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Jours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Dates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Horaires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rgbClr val="70E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90958"/>
                  </a:ext>
                </a:extLst>
              </a:tr>
              <a:tr h="419680">
                <a:tc rowSpan="12"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2400" b="1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2400" b="1" kern="0" baseline="30000" dirty="0">
                          <a:solidFill>
                            <a:schemeClr val="tx1"/>
                          </a:solidFill>
                          <a:effectLst/>
                        </a:rPr>
                        <a:t>ère</a:t>
                      </a:r>
                      <a:r>
                        <a:rPr lang="fr-FR" sz="2400" b="1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b="1" kern="0" dirty="0">
                          <a:solidFill>
                            <a:schemeClr val="tx1"/>
                          </a:solidFill>
                          <a:effectLst/>
                        </a:rPr>
                        <a:t>Semaine</a:t>
                      </a:r>
                      <a:endParaRPr lang="fr-BJ" sz="2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1300" b="1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>
                    <a:solidFill>
                      <a:srgbClr val="70EBFC"/>
                    </a:solidFill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Sensibilisation, préparation et formation des bénévoles </a:t>
                      </a:r>
                      <a:endParaRPr lang="fr-BJ" sz="1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600" b="1" kern="0" dirty="0">
                          <a:solidFill>
                            <a:schemeClr val="tx1"/>
                          </a:solidFill>
                          <a:effectLst/>
                        </a:rPr>
                        <a:t>Séances d’information pour les Chefs de villages, Les radios (Maroowo FM de Gogounou – Wagou FM – BANIGANSE 104.2 FM - Tropique 101.5 FM. </a:t>
                      </a:r>
                      <a:endParaRPr lang="fr-BJ" sz="1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600" b="1" kern="0" dirty="0">
                          <a:solidFill>
                            <a:schemeClr val="tx1"/>
                          </a:solidFill>
                          <a:effectLst/>
                        </a:rPr>
                        <a:t>Séances d’information pour Les parents, les éducateurs et les jeunes.</a:t>
                      </a:r>
                      <a:endParaRPr lang="fr-BJ" sz="1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  <a:tabLst>
                          <a:tab pos="228600" algn="l"/>
                        </a:tabLst>
                      </a:pPr>
                      <a:r>
                        <a:rPr lang="fr-FR" sz="1600" b="1" kern="0" dirty="0">
                          <a:solidFill>
                            <a:schemeClr val="tx1"/>
                          </a:solidFill>
                          <a:effectLst/>
                        </a:rPr>
                        <a:t>Bénévoles : Prépartition d</a:t>
                      </a:r>
                      <a:r>
                        <a:rPr lang="en-US" sz="1600" b="1" kern="0" dirty="0">
                          <a:solidFill>
                            <a:schemeClr val="tx1"/>
                          </a:solidFill>
                          <a:effectLst/>
                        </a:rPr>
                        <a:t>es rôles et responsabilités nécessaires pour chaque aspect du projet (logistique, communication, encadrement des ateliers, etc.).</a:t>
                      </a:r>
                      <a:endParaRPr lang="fr-BJ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kern="0" dirty="0">
                          <a:solidFill>
                            <a:schemeClr val="tx1"/>
                          </a:solidFill>
                          <a:effectLst/>
                        </a:rPr>
                        <a:t>03 Septembre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09h00 – 12h00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52463"/>
                  </a:ext>
                </a:extLst>
              </a:tr>
              <a:tr h="20509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Chef du village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55253"/>
                  </a:ext>
                </a:extLst>
              </a:tr>
              <a:tr h="41968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Sougou-Kpantrossi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15h00 – 18h00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79198"/>
                  </a:ext>
                </a:extLst>
              </a:tr>
              <a:tr h="20509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Chef du village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84081"/>
                  </a:ext>
                </a:extLst>
              </a:tr>
              <a:tr h="41968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kern="0">
                          <a:solidFill>
                            <a:schemeClr val="tx1"/>
                          </a:solidFill>
                          <a:effectLst/>
                        </a:rPr>
                        <a:t>04 Septembre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09h00 – 12h00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837993"/>
                  </a:ext>
                </a:extLst>
              </a:tr>
              <a:tr h="20509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Chef du village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66932"/>
                  </a:ext>
                </a:extLst>
              </a:tr>
              <a:tr h="41968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kern="0">
                          <a:solidFill>
                            <a:schemeClr val="tx1"/>
                          </a:solidFill>
                          <a:effectLst/>
                        </a:rPr>
                        <a:t>05 Septembre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15h00 – 18h00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72021"/>
                  </a:ext>
                </a:extLst>
              </a:tr>
              <a:tr h="20509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Chef du village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265841"/>
                  </a:ext>
                </a:extLst>
              </a:tr>
              <a:tr h="41968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08473"/>
                  </a:ext>
                </a:extLst>
              </a:tr>
              <a:tr h="20509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Chef du village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3144"/>
                  </a:ext>
                </a:extLst>
              </a:tr>
              <a:tr h="41968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Interview Radios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Vendredi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kern="0" dirty="0">
                          <a:solidFill>
                            <a:schemeClr val="tx1"/>
                          </a:solidFill>
                          <a:effectLst/>
                        </a:rPr>
                        <a:t>06 Septembre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>
                          <a:solidFill>
                            <a:schemeClr val="tx1"/>
                          </a:solidFill>
                          <a:effectLst/>
                        </a:rPr>
                        <a:t>09h00 – 12h00</a:t>
                      </a:r>
                      <a:endParaRPr lang="fr-BJ" sz="1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698687"/>
                  </a:ext>
                </a:extLst>
              </a:tr>
              <a:tr h="2292802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Ecole Primaire et Secondaire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b="1" kern="0" dirty="0">
                          <a:solidFill>
                            <a:schemeClr val="tx1"/>
                          </a:solidFill>
                          <a:effectLst/>
                        </a:rPr>
                        <a:t>15h00 – 18h00</a:t>
                      </a:r>
                      <a:endParaRPr lang="fr-BJ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65" marR="6446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21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01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6A428D2-3499-418F-B408-D84F73C5AF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57550"/>
              </p:ext>
            </p:extLst>
          </p:nvPr>
        </p:nvGraphicFramePr>
        <p:xfrm>
          <a:off x="134471" y="121188"/>
          <a:ext cx="11927541" cy="6615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5384">
                  <a:extLst>
                    <a:ext uri="{9D8B030D-6E8A-4147-A177-3AD203B41FA5}">
                      <a16:colId xmlns:a16="http://schemas.microsoft.com/office/drawing/2014/main" val="4233263656"/>
                    </a:ext>
                  </a:extLst>
                </a:gridCol>
                <a:gridCol w="3465371">
                  <a:extLst>
                    <a:ext uri="{9D8B030D-6E8A-4147-A177-3AD203B41FA5}">
                      <a16:colId xmlns:a16="http://schemas.microsoft.com/office/drawing/2014/main" val="2434485636"/>
                    </a:ext>
                  </a:extLst>
                </a:gridCol>
                <a:gridCol w="2025237">
                  <a:extLst>
                    <a:ext uri="{9D8B030D-6E8A-4147-A177-3AD203B41FA5}">
                      <a16:colId xmlns:a16="http://schemas.microsoft.com/office/drawing/2014/main" val="1008439815"/>
                    </a:ext>
                  </a:extLst>
                </a:gridCol>
                <a:gridCol w="2025237">
                  <a:extLst>
                    <a:ext uri="{9D8B030D-6E8A-4147-A177-3AD203B41FA5}">
                      <a16:colId xmlns:a16="http://schemas.microsoft.com/office/drawing/2014/main" val="1518947899"/>
                    </a:ext>
                  </a:extLst>
                </a:gridCol>
                <a:gridCol w="1463156">
                  <a:extLst>
                    <a:ext uri="{9D8B030D-6E8A-4147-A177-3AD203B41FA5}">
                      <a16:colId xmlns:a16="http://schemas.microsoft.com/office/drawing/2014/main" val="2616677108"/>
                    </a:ext>
                  </a:extLst>
                </a:gridCol>
                <a:gridCol w="1463156">
                  <a:extLst>
                    <a:ext uri="{9D8B030D-6E8A-4147-A177-3AD203B41FA5}">
                      <a16:colId xmlns:a16="http://schemas.microsoft.com/office/drawing/2014/main" val="3382982642"/>
                    </a:ext>
                  </a:extLst>
                </a:gridCol>
              </a:tblGrid>
              <a:tr h="42917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</a:rPr>
                        <a:t>Semaine 2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rgbClr val="70EBFC"/>
                    </a:solidFill>
                  </a:tcPr>
                </a:tc>
                <a:tc rowSpan="1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 dirty="0">
                          <a:solidFill>
                            <a:schemeClr val="tx1"/>
                          </a:solidFill>
                          <a:effectLst/>
                        </a:rPr>
                        <a:t>Ateliers interactifs </a:t>
                      </a:r>
                      <a:r>
                        <a:rPr lang="fr-FR" sz="2400" kern="0" dirty="0">
                          <a:solidFill>
                            <a:schemeClr val="tx1"/>
                          </a:solidFill>
                          <a:effectLst/>
                        </a:rPr>
                        <a:t>de</a:t>
                      </a:r>
                      <a:r>
                        <a:rPr lang="en-US" sz="2400" kern="0" dirty="0">
                          <a:solidFill>
                            <a:schemeClr val="tx1"/>
                          </a:solidFill>
                          <a:effectLst/>
                        </a:rPr>
                        <a:t> Boxe éducative</a:t>
                      </a:r>
                      <a:endParaRPr lang="fr-BJ" sz="2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  <a:tabLst>
                          <a:tab pos="228600" algn="l"/>
                        </a:tabLs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Animations de boxe avec un ring itinérant dans les écoles, collèges, 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et 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espaces communautaires, nous organisons des ateliers pour présenter la boxe comme un sport bénéfique pour la santé physique et mentale.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Nous proposons des démonstrations en direct avec des boxeurs bénévoles expérimentés.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Notre objectif est de mettre en avant les avantages de la boxe éducative.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Nous enseignons les règles, les techniques de défense et les bases de la boxe.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Nous 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expliquons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 l’impact social de la pratique 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du sport en général et 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de la boxe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 éducative en particulier.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Ecole Primaire Publique 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 dirty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 dirty="0">
                          <a:solidFill>
                            <a:schemeClr val="tx1"/>
                          </a:solidFill>
                          <a:effectLst/>
                        </a:rPr>
                        <a:t>10 Septembre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389576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Sougou-Kpantrossi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CEG de Sougou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11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1282965304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CEG de Sori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12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3623847456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Ecole Primaire Publique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Vendredi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13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2101249040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Ecole Primaire Publique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14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653017563"/>
                  </a:ext>
                </a:extLst>
              </a:tr>
              <a:tr h="429173">
                <a:tc row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Semaine 3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rgbClr val="70EB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Esplanade du Marché à bétail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17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4061705134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CEG de Gogounou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18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59669349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19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2757436657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Sougou-Kpantrossi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Vendredi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20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3117859869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21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892711502"/>
                  </a:ext>
                </a:extLst>
              </a:tr>
              <a:tr h="429173">
                <a:tc row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Semaine 4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>
                    <a:solidFill>
                      <a:srgbClr val="70EB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CEG de Ouara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24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3444697360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CEG de Bagou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25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3582507894"/>
                  </a:ext>
                </a:extLst>
              </a:tr>
              <a:tr h="42917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Terrain de Nassa-bara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>
                          <a:solidFill>
                            <a:schemeClr val="tx1"/>
                          </a:solidFill>
                          <a:effectLst/>
                        </a:rPr>
                        <a:t>26 Septembre</a:t>
                      </a:r>
                      <a:endParaRPr lang="fr-BJ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1993715682"/>
                  </a:ext>
                </a:extLst>
              </a:tr>
              <a:tr h="103637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Esplanade l’ancienne résidence des Maires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 dirty="0">
                          <a:solidFill>
                            <a:schemeClr val="tx1"/>
                          </a:solidFill>
                          <a:effectLst/>
                        </a:rPr>
                        <a:t>Vendredi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00" kern="0" dirty="0">
                          <a:solidFill>
                            <a:schemeClr val="tx1"/>
                          </a:solidFill>
                          <a:effectLst/>
                        </a:rPr>
                        <a:t>27 Septembre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97" marR="66097" marT="0" marB="0" anchor="ctr"/>
                </a:tc>
                <a:extLst>
                  <a:ext uri="{0D108BD9-81ED-4DB2-BD59-A6C34878D82A}">
                    <a16:rowId xmlns:a16="http://schemas.microsoft.com/office/drawing/2014/main" val="2991041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53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71C6CC9-EE4E-4516-9940-681E515BB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180126"/>
              </p:ext>
            </p:extLst>
          </p:nvPr>
        </p:nvGraphicFramePr>
        <p:xfrm>
          <a:off x="121023" y="121024"/>
          <a:ext cx="11954435" cy="6483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0064">
                  <a:extLst>
                    <a:ext uri="{9D8B030D-6E8A-4147-A177-3AD203B41FA5}">
                      <a16:colId xmlns:a16="http://schemas.microsoft.com/office/drawing/2014/main" val="757492755"/>
                    </a:ext>
                  </a:extLst>
                </a:gridCol>
                <a:gridCol w="3056353">
                  <a:extLst>
                    <a:ext uri="{9D8B030D-6E8A-4147-A177-3AD203B41FA5}">
                      <a16:colId xmlns:a16="http://schemas.microsoft.com/office/drawing/2014/main" val="2376734217"/>
                    </a:ext>
                  </a:extLst>
                </a:gridCol>
                <a:gridCol w="1786198">
                  <a:extLst>
                    <a:ext uri="{9D8B030D-6E8A-4147-A177-3AD203B41FA5}">
                      <a16:colId xmlns:a16="http://schemas.microsoft.com/office/drawing/2014/main" val="3845824570"/>
                    </a:ext>
                  </a:extLst>
                </a:gridCol>
                <a:gridCol w="1786198">
                  <a:extLst>
                    <a:ext uri="{9D8B030D-6E8A-4147-A177-3AD203B41FA5}">
                      <a16:colId xmlns:a16="http://schemas.microsoft.com/office/drawing/2014/main" val="412941325"/>
                    </a:ext>
                  </a:extLst>
                </a:gridCol>
                <a:gridCol w="1362581">
                  <a:extLst>
                    <a:ext uri="{9D8B030D-6E8A-4147-A177-3AD203B41FA5}">
                      <a16:colId xmlns:a16="http://schemas.microsoft.com/office/drawing/2014/main" val="2162121672"/>
                    </a:ext>
                  </a:extLst>
                </a:gridCol>
                <a:gridCol w="1290460">
                  <a:extLst>
                    <a:ext uri="{9D8B030D-6E8A-4147-A177-3AD203B41FA5}">
                      <a16:colId xmlns:a16="http://schemas.microsoft.com/office/drawing/2014/main" val="2261481032"/>
                    </a:ext>
                  </a:extLst>
                </a:gridCol>
                <a:gridCol w="1362581">
                  <a:extLst>
                    <a:ext uri="{9D8B030D-6E8A-4147-A177-3AD203B41FA5}">
                      <a16:colId xmlns:a16="http://schemas.microsoft.com/office/drawing/2014/main" val="845388453"/>
                    </a:ext>
                  </a:extLst>
                </a:gridCol>
              </a:tblGrid>
              <a:tr h="215553">
                <a:tc rowSpan="1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Semaine 05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à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Semaine 13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Entraînements en atelier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: Sessions d’entraînement ouvertes au public.</a:t>
                      </a:r>
                      <a:endParaRPr lang="fr-BJ" sz="1800" u="none" strike="noStrike" kern="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Stimulation du corps physiquement et cardiovasculairement.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Exercices de coordination motrice et de dissociation segmentaire.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Exercices de coopération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Symbol" panose="05050102010706020507" pitchFamily="18" charset="2"/>
                        <a:buChar char="-"/>
                      </a:pPr>
                      <a:r>
                        <a:rPr lang="fr-FR" sz="1400" u="none" strike="noStrike" kern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Débriefing de la séance – Evaluation de l’aisance Faciliter l’expression des ressentis.</a:t>
                      </a:r>
                      <a:endParaRPr lang="fr-BJ" sz="1400" u="none" strike="noStrike" kern="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aramond" panose="02020404030301010803" pitchFamily="18" charset="0"/>
                        <a:ea typeface="Garamond" panose="02020404030301010803" pitchFamily="18" charset="0"/>
                        <a:cs typeface="Garamond" panose="02020404030301010803" pitchFamily="18" charset="0"/>
                      </a:endParaRPr>
                    </a:p>
                  </a:txBody>
                  <a:tcPr marL="28384" marR="2838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 de 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03 Octobre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Au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30 Novembre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777076"/>
                  </a:ext>
                </a:extLst>
              </a:tr>
              <a:tr h="45343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2717119132"/>
                  </a:ext>
                </a:extLst>
              </a:tr>
              <a:tr h="21555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Sougou-Kpantrossi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Sougou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3083691322"/>
                  </a:ext>
                </a:extLst>
              </a:tr>
              <a:tr h="45343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268471914"/>
                  </a:ext>
                </a:extLst>
              </a:tr>
              <a:tr h="21555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Sori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4033046857"/>
                  </a:ext>
                </a:extLst>
              </a:tr>
              <a:tr h="22671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2146909060"/>
                  </a:ext>
                </a:extLst>
              </a:tr>
              <a:tr h="21555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Ouara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1465067343"/>
                  </a:ext>
                </a:extLst>
              </a:tr>
              <a:tr h="22671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1382834872"/>
                  </a:ext>
                </a:extLst>
              </a:tr>
              <a:tr h="21555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Bagou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3918218167"/>
                  </a:ext>
                </a:extLst>
              </a:tr>
              <a:tr h="22671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2349395164"/>
                  </a:ext>
                </a:extLst>
              </a:tr>
              <a:tr h="215553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Ancienne Résidence des Maires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15h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0 - 18h00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1275686690"/>
                  </a:ext>
                </a:extLst>
              </a:tr>
              <a:tr h="70566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/>
                </a:tc>
                <a:extLst>
                  <a:ext uri="{0D108BD9-81ED-4DB2-BD59-A6C34878D82A}">
                    <a16:rowId xmlns:a16="http://schemas.microsoft.com/office/drawing/2014/main" val="3538882338"/>
                  </a:ext>
                </a:extLst>
              </a:tr>
              <a:tr h="442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7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700" b="1" kern="0" dirty="0">
                          <a:solidFill>
                            <a:schemeClr val="tx1"/>
                          </a:solidFill>
                          <a:effectLst/>
                        </a:rPr>
                        <a:t>Campagne d’Engagement Entrepreneurial pour le Sport</a:t>
                      </a:r>
                      <a:r>
                        <a:rPr lang="fr-FR" sz="1700" b="1" kern="0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700" b="1" kern="0" dirty="0">
                          <a:solidFill>
                            <a:schemeClr val="tx1"/>
                          </a:solidFill>
                          <a:effectLst/>
                        </a:rPr>
                        <a:t>Objectif : Rassembler les acteurs économiques autour de la boxe éducative et favoriser la cohésion sociale.</a:t>
                      </a:r>
                      <a:endParaRPr lang="fr-BJ" sz="17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15 &amp; 17 Octobre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344838"/>
                  </a:ext>
                </a:extLst>
              </a:tr>
              <a:tr h="442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8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Sougou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22 &amp; 24 Octobre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962342"/>
                  </a:ext>
                </a:extLst>
              </a:tr>
              <a:tr h="442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9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29 &amp; 31 Octobre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602210"/>
                  </a:ext>
                </a:extLst>
              </a:tr>
              <a:tr h="215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10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05 &amp; 07 NOV.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612181"/>
                  </a:ext>
                </a:extLst>
              </a:tr>
              <a:tr h="215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11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12 &amp; 14 NOV.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907949"/>
                  </a:ext>
                </a:extLst>
              </a:tr>
              <a:tr h="215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Semaine 12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Tour Entrepreneurial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Mardi/Jeudi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19 &amp; 21 NOV.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09h00 – 18h00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347313"/>
                  </a:ext>
                </a:extLst>
              </a:tr>
              <a:tr h="442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Semaine 8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TRONC COMMUN (06 arrondissements)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4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Ecole Primaire Publique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26 Octobre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014111"/>
                  </a:ext>
                </a:extLst>
              </a:tr>
              <a:tr h="442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Semaine 12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TRONC COMMUN (06 arrondissements)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Ecole Primaire Publique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23 Novembre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384" marR="28384" marT="0" marB="0" anchor="ctr">
                    <a:solidFill>
                      <a:srgbClr val="70E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12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8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7A9329A-25FD-4CB9-B1A8-FE899467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80677"/>
              </p:ext>
            </p:extLst>
          </p:nvPr>
        </p:nvGraphicFramePr>
        <p:xfrm>
          <a:off x="174812" y="158346"/>
          <a:ext cx="11664001" cy="6506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046">
                  <a:extLst>
                    <a:ext uri="{9D8B030D-6E8A-4147-A177-3AD203B41FA5}">
                      <a16:colId xmlns:a16="http://schemas.microsoft.com/office/drawing/2014/main" val="1170518240"/>
                    </a:ext>
                  </a:extLst>
                </a:gridCol>
                <a:gridCol w="2867872">
                  <a:extLst>
                    <a:ext uri="{9D8B030D-6E8A-4147-A177-3AD203B41FA5}">
                      <a16:colId xmlns:a16="http://schemas.microsoft.com/office/drawing/2014/main" val="2228114875"/>
                    </a:ext>
                  </a:extLst>
                </a:gridCol>
                <a:gridCol w="1676046">
                  <a:extLst>
                    <a:ext uri="{9D8B030D-6E8A-4147-A177-3AD203B41FA5}">
                      <a16:colId xmlns:a16="http://schemas.microsoft.com/office/drawing/2014/main" val="1590410457"/>
                    </a:ext>
                  </a:extLst>
                </a:gridCol>
                <a:gridCol w="1676046">
                  <a:extLst>
                    <a:ext uri="{9D8B030D-6E8A-4147-A177-3AD203B41FA5}">
                      <a16:colId xmlns:a16="http://schemas.microsoft.com/office/drawing/2014/main" val="1121570960"/>
                    </a:ext>
                  </a:extLst>
                </a:gridCol>
                <a:gridCol w="1278555">
                  <a:extLst>
                    <a:ext uri="{9D8B030D-6E8A-4147-A177-3AD203B41FA5}">
                      <a16:colId xmlns:a16="http://schemas.microsoft.com/office/drawing/2014/main" val="3023986793"/>
                    </a:ext>
                  </a:extLst>
                </a:gridCol>
                <a:gridCol w="1210881">
                  <a:extLst>
                    <a:ext uri="{9D8B030D-6E8A-4147-A177-3AD203B41FA5}">
                      <a16:colId xmlns:a16="http://schemas.microsoft.com/office/drawing/2014/main" val="2682437302"/>
                    </a:ext>
                  </a:extLst>
                </a:gridCol>
                <a:gridCol w="1278555">
                  <a:extLst>
                    <a:ext uri="{9D8B030D-6E8A-4147-A177-3AD203B41FA5}">
                      <a16:colId xmlns:a16="http://schemas.microsoft.com/office/drawing/2014/main" val="82979155"/>
                    </a:ext>
                  </a:extLst>
                </a:gridCol>
              </a:tblGrid>
              <a:tr h="483424">
                <a:tc rowSpan="1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fr-FR" sz="20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Semaine 14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à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Semaine 16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/>
                </a:tc>
                <a:tc rowSpan="1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Tournois amicaux inter-arrondissement de boxe socio-éducative à Gogounou 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0367" marR="30367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Espace communautaire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18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Du 1</a:t>
                      </a:r>
                      <a:r>
                        <a:rPr lang="fr-FR" sz="1600" kern="0" baseline="30000" dirty="0">
                          <a:solidFill>
                            <a:schemeClr val="tx1"/>
                          </a:solidFill>
                          <a:effectLst/>
                        </a:rPr>
                        <a:t>er</a:t>
                      </a: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 Décembre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solidFill>
                            <a:schemeClr val="tx1"/>
                          </a:solidFill>
                          <a:effectLst/>
                        </a:rPr>
                        <a:t>Au 22 Décembre</a:t>
                      </a:r>
                      <a:endParaRPr lang="fr-BJ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77379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Cours Primaire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4016222414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1924523966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Sougou-Pantrossi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Espace communautaire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1855258044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CEG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3891220498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3859606576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Ecole Primaire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2691034436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CEG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934768842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830965633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CEG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2078763402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Ecole Primaire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2211544371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3748570226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Ecole Primaire Publique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1585687197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CEG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2243561173"/>
                  </a:ext>
                </a:extLst>
              </a:tr>
              <a:tr h="44273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Bureau d’arrondissement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1296291155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Terrain Nassa-Bara 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Mercredi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15h30 – 18h30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729305854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CEG de Gogounou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1764302949"/>
                  </a:ext>
                </a:extLst>
              </a:tr>
              <a:tr h="289741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Ecole Primaire 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Dimanche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67" marR="30367" marT="0" marB="0" anchor="ctr"/>
                </a:tc>
                <a:extLst>
                  <a:ext uri="{0D108BD9-81ED-4DB2-BD59-A6C34878D82A}">
                    <a16:rowId xmlns:a16="http://schemas.microsoft.com/office/drawing/2014/main" val="246489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0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0449DC2-A5FD-48E0-9E72-949249FD9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313093"/>
              </p:ext>
            </p:extLst>
          </p:nvPr>
        </p:nvGraphicFramePr>
        <p:xfrm>
          <a:off x="123901" y="146707"/>
          <a:ext cx="11987999" cy="6711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707">
                  <a:extLst>
                    <a:ext uri="{9D8B030D-6E8A-4147-A177-3AD203B41FA5}">
                      <a16:colId xmlns:a16="http://schemas.microsoft.com/office/drawing/2014/main" val="86301801"/>
                    </a:ext>
                  </a:extLst>
                </a:gridCol>
                <a:gridCol w="3065039">
                  <a:extLst>
                    <a:ext uri="{9D8B030D-6E8A-4147-A177-3AD203B41FA5}">
                      <a16:colId xmlns:a16="http://schemas.microsoft.com/office/drawing/2014/main" val="192528867"/>
                    </a:ext>
                  </a:extLst>
                </a:gridCol>
                <a:gridCol w="1791210">
                  <a:extLst>
                    <a:ext uri="{9D8B030D-6E8A-4147-A177-3AD203B41FA5}">
                      <a16:colId xmlns:a16="http://schemas.microsoft.com/office/drawing/2014/main" val="2186581021"/>
                    </a:ext>
                  </a:extLst>
                </a:gridCol>
                <a:gridCol w="1791210">
                  <a:extLst>
                    <a:ext uri="{9D8B030D-6E8A-4147-A177-3AD203B41FA5}">
                      <a16:colId xmlns:a16="http://schemas.microsoft.com/office/drawing/2014/main" val="415603771"/>
                    </a:ext>
                  </a:extLst>
                </a:gridCol>
                <a:gridCol w="1366389">
                  <a:extLst>
                    <a:ext uri="{9D8B030D-6E8A-4147-A177-3AD203B41FA5}">
                      <a16:colId xmlns:a16="http://schemas.microsoft.com/office/drawing/2014/main" val="31566504"/>
                    </a:ext>
                  </a:extLst>
                </a:gridCol>
                <a:gridCol w="1294055">
                  <a:extLst>
                    <a:ext uri="{9D8B030D-6E8A-4147-A177-3AD203B41FA5}">
                      <a16:colId xmlns:a16="http://schemas.microsoft.com/office/drawing/2014/main" val="676544351"/>
                    </a:ext>
                  </a:extLst>
                </a:gridCol>
                <a:gridCol w="1366389">
                  <a:extLst>
                    <a:ext uri="{9D8B030D-6E8A-4147-A177-3AD203B41FA5}">
                      <a16:colId xmlns:a16="http://schemas.microsoft.com/office/drawing/2014/main" val="518955512"/>
                    </a:ext>
                  </a:extLst>
                </a:gridCol>
              </a:tblGrid>
              <a:tr h="226366">
                <a:tc rowSpan="18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fr-FR" sz="16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Semaine 14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Semaine 17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Soit du </a:t>
                      </a: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30 Novembre </a:t>
                      </a: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au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21 Décembre</a:t>
                      </a:r>
                      <a:endParaRPr lang="fr-FR" sz="1800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1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3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</a:rPr>
                        <a:t>Formation spécifique pour les femmes et séances de réseautage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SzPts val="1400"/>
                        <a:buFont typeface="Wingdings" panose="05000000000000000000" pitchFamily="2" charset="2"/>
                        <a:buChar char="§"/>
                        <a:tabLst>
                          <a:tab pos="228600" algn="l"/>
                        </a:tabLs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Ateliers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</a:rPr>
                        <a:t> spécifique</a:t>
                      </a: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</a:rPr>
                        <a:t> de self-défense pour les femmes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SzPts val="1400"/>
                        <a:buFont typeface="Wingdings" panose="05000000000000000000" pitchFamily="2" charset="2"/>
                        <a:buChar char="§"/>
                        <a:tabLst>
                          <a:tab pos="228600" algn="l"/>
                        </a:tabLst>
                      </a:pPr>
                      <a:r>
                        <a:rPr lang="fr-FR" sz="2000" u="none" strike="noStrike" kern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Réseautage : Introduire les participantes aux réseaux sociaux.</a:t>
                      </a:r>
                    </a:p>
                  </a:txBody>
                  <a:tcPr marL="31266" marR="31266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 de Gounarou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18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30 Novembre </a:t>
                      </a:r>
                    </a:p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au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21 Décembre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37474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616183074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2624482373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Sougou-Kpantrossi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Sougou-Kpantrossi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407700312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748022419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597521880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Sori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 de Sori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87265434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92265008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81672683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Ouara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municipale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 de Ouara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70854211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23519691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2826035535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BAGOU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Salle sport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ive 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municipale 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227639451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4175215879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353304353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Ancienne résidence des Maires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Mardi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220899853"/>
                  </a:ext>
                </a:extLst>
              </a:tr>
              <a:tr h="226366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Jeudi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h30 - 18h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3751293805"/>
                  </a:ext>
                </a:extLst>
              </a:tr>
              <a:tr h="2863078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Samedi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08h30 – 11h00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66" marR="31266" marT="0" marB="0" anchor="ctr"/>
                </a:tc>
                <a:extLst>
                  <a:ext uri="{0D108BD9-81ED-4DB2-BD59-A6C34878D82A}">
                    <a16:rowId xmlns:a16="http://schemas.microsoft.com/office/drawing/2014/main" val="1302358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15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A2EA7A7-90E3-4752-91A7-B9FEC297F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552697"/>
              </p:ext>
            </p:extLst>
          </p:nvPr>
        </p:nvGraphicFramePr>
        <p:xfrm>
          <a:off x="152400" y="226218"/>
          <a:ext cx="11915999" cy="6257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1176">
                  <a:extLst>
                    <a:ext uri="{9D8B030D-6E8A-4147-A177-3AD203B41FA5}">
                      <a16:colId xmlns:a16="http://schemas.microsoft.com/office/drawing/2014/main" val="2705931639"/>
                    </a:ext>
                  </a:extLst>
                </a:gridCol>
                <a:gridCol w="3075260">
                  <a:extLst>
                    <a:ext uri="{9D8B030D-6E8A-4147-A177-3AD203B41FA5}">
                      <a16:colId xmlns:a16="http://schemas.microsoft.com/office/drawing/2014/main" val="4186866458"/>
                    </a:ext>
                  </a:extLst>
                </a:gridCol>
                <a:gridCol w="1553518">
                  <a:extLst>
                    <a:ext uri="{9D8B030D-6E8A-4147-A177-3AD203B41FA5}">
                      <a16:colId xmlns:a16="http://schemas.microsoft.com/office/drawing/2014/main" val="2836196181"/>
                    </a:ext>
                  </a:extLst>
                </a:gridCol>
                <a:gridCol w="1553518">
                  <a:extLst>
                    <a:ext uri="{9D8B030D-6E8A-4147-A177-3AD203B41FA5}">
                      <a16:colId xmlns:a16="http://schemas.microsoft.com/office/drawing/2014/main" val="1400672414"/>
                    </a:ext>
                  </a:extLst>
                </a:gridCol>
                <a:gridCol w="1122361">
                  <a:extLst>
                    <a:ext uri="{9D8B030D-6E8A-4147-A177-3AD203B41FA5}">
                      <a16:colId xmlns:a16="http://schemas.microsoft.com/office/drawing/2014/main" val="3014917865"/>
                    </a:ext>
                  </a:extLst>
                </a:gridCol>
                <a:gridCol w="1185083">
                  <a:extLst>
                    <a:ext uri="{9D8B030D-6E8A-4147-A177-3AD203B41FA5}">
                      <a16:colId xmlns:a16="http://schemas.microsoft.com/office/drawing/2014/main" val="4224291627"/>
                    </a:ext>
                  </a:extLst>
                </a:gridCol>
                <a:gridCol w="1185083">
                  <a:extLst>
                    <a:ext uri="{9D8B030D-6E8A-4147-A177-3AD203B41FA5}">
                      <a16:colId xmlns:a16="http://schemas.microsoft.com/office/drawing/2014/main" val="929752035"/>
                    </a:ext>
                  </a:extLst>
                </a:gridCol>
              </a:tblGrid>
              <a:tr h="270000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Dernière semaine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400"/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Séances de réseautage entre chefs d’entreprises et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 les participants.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318770" algn="l"/>
                        </a:tabLs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Objectif: Faciliter les échanges et la collaboration entre les acteurs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08940" algn="l"/>
                        </a:tabLs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Petit-déjeuner Professionnel</a:t>
                      </a: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 : 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Avantages: Renforcer la solidarité, créer des opportunités d’emploi et de </a:t>
                      </a: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partenariat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Centre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Esplanade du 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Centre 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communautaire « Amour &amp; Vie »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Vendredi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20 Décembre</a:t>
                      </a:r>
                      <a:endParaRPr lang="fr-BJ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16h30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 min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18h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fr-FR" sz="1800" kern="0" dirty="0">
                          <a:solidFill>
                            <a:schemeClr val="tx1"/>
                          </a:solidFill>
                          <a:effectLst/>
                        </a:rPr>
                        <a:t> min</a:t>
                      </a:r>
                      <a:endParaRPr lang="fr-BJ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76147"/>
                  </a:ext>
                </a:extLst>
              </a:tr>
              <a:tr h="2412000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b="1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Cérémonie de clôture et remerciements</a:t>
                      </a: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Conférences sur la santé, la nutrition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08940" algn="l"/>
                        </a:tabLs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Importance de la nutrition et</a:t>
                      </a: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 de la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 santé générale des boxeurs.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Wingdings" panose="05000000000000000000" pitchFamily="2" charset="2"/>
                        <a:buChar char=""/>
                        <a:tabLst>
                          <a:tab pos="408940" algn="l"/>
                        </a:tabLst>
                      </a:pP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Communication sur l’égalité des sexes dans le sport.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Remise de prix et distribution des attestations.</a:t>
                      </a:r>
                    </a:p>
                    <a:p>
                      <a:pPr marL="228600" lvl="0" indent="-2286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Esplanade de la Maison des Jeunes de Gogounou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0" dirty="0">
                          <a:solidFill>
                            <a:schemeClr val="tx1"/>
                          </a:solidFill>
                          <a:effectLst/>
                        </a:rPr>
                        <a:t>Vendredi </a:t>
                      </a:r>
                      <a:endParaRPr lang="fr-BJ" sz="1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0" dirty="0">
                          <a:solidFill>
                            <a:schemeClr val="tx1"/>
                          </a:solidFill>
                          <a:effectLst/>
                        </a:rPr>
                        <a:t>27 Décembre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endParaRPr lang="fr-BJ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8422" marR="8422" marT="0" marB="0" anchor="ctr"/>
                </a:tc>
                <a:extLst>
                  <a:ext uri="{0D108BD9-81ED-4DB2-BD59-A6C34878D82A}">
                    <a16:rowId xmlns:a16="http://schemas.microsoft.com/office/drawing/2014/main" val="2927205994"/>
                  </a:ext>
                </a:extLst>
              </a:tr>
              <a:tr h="588044">
                <a:tc vMerge="1">
                  <a:txBody>
                    <a:bodyPr/>
                    <a:lstStyle/>
                    <a:p>
                      <a:endParaRPr lang="fr-BJ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</a:rPr>
                        <a:t>Bilan général et </a:t>
                      </a:r>
                      <a:r>
                        <a:rPr lang="fr-FR" sz="1400" b="1" kern="0" dirty="0">
                          <a:solidFill>
                            <a:schemeClr val="tx1"/>
                          </a:solidFill>
                          <a:effectLst/>
                        </a:rPr>
                        <a:t>transfert de responsabilité</a:t>
                      </a:r>
                      <a:endParaRPr lang="fr-BJ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Gogounou</a:t>
                      </a:r>
                      <a:endParaRPr lang="fr-BJ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tx1"/>
                          </a:solidFill>
                          <a:effectLst/>
                        </a:rPr>
                        <a:t>Bureau du projet</a:t>
                      </a:r>
                      <a:r>
                        <a:rPr lang="fr-FR" sz="1400" kern="0">
                          <a:solidFill>
                            <a:schemeClr val="tx1"/>
                          </a:solidFill>
                          <a:effectLst/>
                        </a:rPr>
                        <a:t>/ Ancienne Résidence des Maires</a:t>
                      </a:r>
                      <a:endParaRPr lang="fr-BJ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0">
                          <a:solidFill>
                            <a:schemeClr val="tx1"/>
                          </a:solidFill>
                          <a:effectLst/>
                        </a:rPr>
                        <a:t>Samedi &amp; Dimanche</a:t>
                      </a:r>
                      <a:endParaRPr lang="fr-BJ" sz="20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fr-FR" sz="2000" b="1" kern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r>
                        <a:rPr lang="en-US" sz="2000" b="1" kern="0" dirty="0">
                          <a:solidFill>
                            <a:schemeClr val="tx1"/>
                          </a:solidFill>
                          <a:effectLst/>
                        </a:rPr>
                        <a:t>-29 </a:t>
                      </a:r>
                      <a:r>
                        <a:rPr lang="fr-FR" sz="2000" b="1" kern="0" dirty="0">
                          <a:solidFill>
                            <a:schemeClr val="tx1"/>
                          </a:solidFill>
                          <a:effectLst/>
                        </a:rPr>
                        <a:t>Décembre </a:t>
                      </a:r>
                      <a:endParaRPr lang="fr-BJ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2" marR="8422" marT="0" marB="0"/>
                </a:tc>
                <a:tc>
                  <a:txBody>
                    <a:bodyPr/>
                    <a:lstStyle/>
                    <a:p>
                      <a:endParaRPr lang="fr-BJ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/>
                      </a:endParaRPr>
                    </a:p>
                  </a:txBody>
                  <a:tcPr marL="8422" marR="8422" marT="0" marB="0" anchor="ctr"/>
                </a:tc>
                <a:extLst>
                  <a:ext uri="{0D108BD9-81ED-4DB2-BD59-A6C34878D82A}">
                    <a16:rowId xmlns:a16="http://schemas.microsoft.com/office/drawing/2014/main" val="1175118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17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1154</Words>
  <Application>Microsoft Office PowerPoint</Application>
  <PresentationFormat>Grand écran</PresentationFormat>
  <Paragraphs>381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Garamond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CALENDRIER DES ACTIVITES</dc:title>
  <dc:creator>Mahutondji Vérité</dc:creator>
  <cp:lastModifiedBy>Mahutondji Vérité</cp:lastModifiedBy>
  <cp:revision>43</cp:revision>
  <dcterms:created xsi:type="dcterms:W3CDTF">2024-07-25T04:43:34Z</dcterms:created>
  <dcterms:modified xsi:type="dcterms:W3CDTF">2024-08-21T17:54:50Z</dcterms:modified>
</cp:coreProperties>
</file>